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Minimalist digital network layout overlaying a subtle map of Morocco, dark corporate blue hue, cinematic lighting, 8k resolution, tech banner style.</a:t>
            </a:r>
          </a:p>
          <a:p/>
          <a:p>
            <a:r>
              <a:t>--- ORAL PRESENTATION NOTES (SCRIPT FOR DEFENSE) ---</a:t>
            </a:r>
          </a:p>
          <a:p>
            <a:r>
              <a:t>Bonjour Mesdames et Messieurs les membres du jury. Je vous présente aujourd'hui mon projet de fin d'études validant mon DUT en Ingénierie des Données. Ce travail illustre la convergence entre la modélisation de bases de données, l'infrastructure cloud et l'intelligence artificielle.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Highly complex and clean entity-relationship diagram, perfectly organized relational lines, corporate database modeling software output.</a:t>
            </a:r>
          </a:p>
          <a:p/>
          <a:p>
            <a:r>
              <a:t>--- ORAL PRESENTATION NOTES (SCRIPT FOR DEFENSE) ---</a:t>
            </a:r>
          </a:p>
          <a:p>
            <a:r>
              <a:t>Pour la mise à l'échelle nationale, nous avons déjà modélisé l'architecture cible en 3e Forme Normale. L'entité citoyen y est totalement isolée, garantissant une intégrité parfaite sans duplication d'identité.</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glowing red shield stopping rapid incoming data packets, sleek minimalist high-speed buffer visualization, cybersecurity network concept.</a:t>
            </a:r>
          </a:p>
          <a:p/>
          <a:p>
            <a:r>
              <a:t>--- ORAL PRESENTATION NOTES (SCRIPT FOR DEFENSE) ---</a:t>
            </a:r>
          </a:p>
          <a:p>
            <a:r>
              <a:t>Afin de protéger notre API contre les attaques par déni de service, nous avons interposé un cache Redis via Upstash. Il gère un limiteur de débit dynamique qui bloque instantanément les comportements automatisés.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Digital storage locker boxes illuminated with cyan lights, file folders floating inside a secure cloud infrastructure layout.</a:t>
            </a:r>
          </a:p>
          <a:p/>
          <a:p>
            <a:r>
              <a:t>--- ORAL PRESENTATION NOTES (SCRIPT FOR DEFENSE) ---</a:t>
            </a:r>
          </a:p>
          <a:p>
            <a:r>
              <a:t>Le transport des scans de cartes d'identité ne se fait plus par payloads JSON lourds. Nous utilisons désormais le stockage d'objets de Supabase, ce qui allège drastiquement les paquets réseau circulant sur l'internet public.</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An abstract neural network transforming a line of text letters into a solid metallic security key, cybernetic brain matrix background, dark ambiance.</a:t>
            </a:r>
          </a:p>
          <a:p/>
          <a:p>
            <a:r>
              <a:t>--- ORAL PRESENTATION NOTES (SCRIPT FOR DEFENSE) ---</a:t>
            </a:r>
          </a:p>
          <a:p>
            <a:r>
              <a:t>Le module REMAKA aborde la sécurité d'authentification sous un angle innovant : utiliser un réseau profond pour générer des mots de passe qui respectent les structures linguistiques humaines tout en restant complexes.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Deep learning architecture blueprint, showing sequence nodes passing through memory gates (LSTM), clean flow diagram, technical artificial intelligence documentation.</a:t>
            </a:r>
          </a:p>
          <a:p/>
          <a:p>
            <a:r>
              <a:t>--- ORAL PRESENTATION NOTES (SCRIPT FOR DEFENSE) ---</a:t>
            </a:r>
          </a:p>
          <a:p>
            <a:r>
              <a:t>D'un point de vue topologique, le modèle traite des fenêtres glissantes de 15 caractères. Il s'appuie sur deux couches de cellules à mémoire à long et court terme, ou LSTM, pour capter les dépendances temporelles distantes.</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Mathematical equations glowing on a dark glass board, mathematical precision, clean typography, scientific research style.</a:t>
            </a:r>
          </a:p>
          <a:p/>
          <a:p>
            <a:r>
              <a:t>--- ORAL PRESENTATION NOTES (SCRIPT FOR DEFENSE) ---</a:t>
            </a:r>
          </a:p>
          <a:p>
            <a:r>
              <a:t>Pour contrôler l'originalité du générateur, nous appliquons une température sur la couche Softmax. Une valeur basse de 0.4 garantit que le modèle ne diverge pas et conserve la structure lexicale apprise.</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balance scale comparing a complex brain icon with a lightning-fast light bulb icon, engineering trade-off comparison design.</a:t>
            </a:r>
          </a:p>
          <a:p/>
          <a:p>
            <a:r>
              <a:t>--- ORAL PRESENTATION NOTES (SCRIPT FOR DEFENSE) ---</a:t>
            </a:r>
          </a:p>
          <a:p>
            <a:r>
              <a:t>En tant qu'ingénieurs des données, nous devons être critiques envers nos modèles. Le LSTM est mathématiquement élégant mais lourd en production. Pour la mise à l'échelle, un générateur procédural classique est plus efficace.</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Abstract representation of chaos transforming into clean ordered structure, mathematical symbol background, elegant slate grey palette.</a:t>
            </a:r>
          </a:p>
          <a:p/>
          <a:p>
            <a:r>
              <a:t>--- ORAL PRESENTATION NOTES (SCRIPT FOR DEFENSE) ---</a:t>
            </a:r>
          </a:p>
          <a:p>
            <a:r>
              <a:t>L'alternative de production repose sur l'évaluation de la force par l'entropie de Shannon. Couplée à un générateur pseudo-aléatoire cryptographiquement sûr, elle élimine le besoin de charger de lourds poids de modèles en mémoire.</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An intense train track switching yard viewed from above, perfectly organized paths, complex logistics network visualization, dark industrial theme.</a:t>
            </a:r>
          </a:p>
          <a:p/>
          <a:p>
            <a:r>
              <a:t>--- ORAL PRESENTATION NOTES (SCRIPT FOR DEFENSE) ---</a:t>
            </a:r>
          </a:p>
          <a:p>
            <a:r>
              <a:t>Nous avons analysé l'opportunité d'intégrer Apache Kafka pour la communication inter-ministérielle. Cependant, la maintenance d'un cluster Kafka pour moins de 100 000 requêtes par jour représenterait une sur-ingénierie manifeste.</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digital clock representation showing background gears processing tasks smoothly while the main clock face remains uncluttered, clean UI aesthetic.</a:t>
            </a:r>
          </a:p>
          <a:p/>
          <a:p>
            <a:r>
              <a:t>--- ORAL PRESENTATION NOTES (SCRIPT FOR DEFENSE) ---</a:t>
            </a:r>
          </a:p>
          <a:p>
            <a:r>
              <a:t>Pour sécuriser notre flux, l'architecture cible bascule sur un mode asynchrone via Celery. Dès que le citoyen soumet sa plainte, l'API répond immédiatement, et la génération de PDF ou l'envoi d'e-mails se font en arrière-plan.</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Clean modern office environment with digital screens showcasing user growth analytics charts, sleek aesthetic, high-tech administrative platform.</a:t>
            </a:r>
          </a:p>
          <a:p/>
          <a:p>
            <a:r>
              <a:t>--- ORAL PRESENTATION NOTES (SCRIPT FOR DEFENSE) ---</a:t>
            </a:r>
          </a:p>
          <a:p>
            <a:r>
              <a:t>L'objectif d'E-Citizen est d'offrir un point d'accès unifié pour le citoyen tout en automatisant la distribution des plaintes vers les ministères compétents. Notre MVP jette les bases d'un système hautement scalable.</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broken padlock being repaired by a neon green security laser beam, cybersecurity defense visualization, sharp focus graphic.</a:t>
            </a:r>
          </a:p>
          <a:p/>
          <a:p>
            <a:r>
              <a:t>--- ORAL PRESENTATION NOTES (SCRIPT FOR DEFENSE) ---</a:t>
            </a:r>
          </a:p>
          <a:p>
            <a:r>
              <a:t>La faille la plus critique identifiée était un risque d'accès non autorisé aux plaintes via la route de suivi. Nous l'avons corrigée en introduisant un contrôle strict d'autorisation : impossible de lire une plainte sans être le propriétaire connecté.</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Official legal scales of justice combined with binary data tracks, high authority institutional visual, professional green accents.</a:t>
            </a:r>
          </a:p>
          <a:p/>
          <a:p>
            <a:r>
              <a:t>--- ORAL PRESENTATION NOTES (SCRIPT FOR DEFENSE) ---</a:t>
            </a:r>
          </a:p>
          <a:p>
            <a:r>
              <a:t>Le respect du droit du numérique est obligatoire pour un portail étatique. Conformément à la loi 09-08 de la CNDP, nous avons verrouillé l'accès aux documents. Aucun scan de carte d'identité n'est accessible publiquement sans un jeton signé temporaire.</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shield blocking a cyber injection syringe aimed at a digital model file core, security enforcement concept art.</a:t>
            </a:r>
          </a:p>
          <a:p/>
          <a:p>
            <a:r>
              <a:t>--- ORAL PRESENTATION NOTES (SCRIPT FOR DEFENSE) ---</a:t>
            </a:r>
          </a:p>
          <a:p>
            <a:r>
              <a:t>Le format Pickle est connu pour sa vulnérabilité face aux exécutions de codes arbitraires lors de la désérialisation. Nous l'avons proscrit de notre code de production au profit de fichiers de dictionnaires JSON sûrs.</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modern automated assembly line inside a digital server environment, endless loop pipeline glowing with cyan light, devops automation look.</a:t>
            </a:r>
          </a:p>
          <a:p/>
          <a:p>
            <a:r>
              <a:t>--- ORAL PRESENTATION NOTES (SCRIPT FOR DEFENSE) ---</a:t>
            </a:r>
          </a:p>
          <a:p>
            <a:r>
              <a:t>Pour le volet Génie Logiciel, notre chaîne CI/CD automatise la mise en production. Grâce au protocole Git Xet, le pipeline gère intelligemment les fichiers de poids de modèles lourds sans saturer notre historique Git classique.</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Clean developer code editor display showing a perfectly organized file tree structure, glowing folders, modern development tool environment.</a:t>
            </a:r>
          </a:p>
          <a:p/>
          <a:p>
            <a:r>
              <a:t>--- ORAL PRESENTATION NOTES (SCRIPT FOR DEFENSE) ---</a:t>
            </a:r>
          </a:p>
          <a:p>
            <a:r>
              <a:t>Voici l'arborescence réelle de notre code source. Le projet est clairement séparé en répertoires distincts pour le frontend, le backend hébergeant le cerveau de l'IA REMAKA, la modélisation de base de données et nos workflows CI/CD.</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beautiful sunrise over a futuristic smart city skyline with data tracks woven into the architecture, hopeful and professional horizon, high resolution presentation final slide.</a:t>
            </a:r>
          </a:p>
          <a:p/>
          <a:p>
            <a:r>
              <a:t>--- ORAL PRESENTATION NOTES (SCRIPT FOR DEFENSE) ---</a:t>
            </a:r>
          </a:p>
          <a:p>
            <a:r>
              <a:t>En conclusion, ce projet m'a permis d'appliquer concrètement l'ensemble des compétences acquises durant mon DUT. Les bases sont posées, et notre feuille de route trace une voie claire vers un déploiement industriel souverain. Je vous remercie pour votre attention et je suis ravi d'ouvrir la session de questions.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structured concept map connecting data symbols, neural networks, and cloud database icons, clean look, high contrast university presentation format.</a:t>
            </a:r>
          </a:p>
          <a:p/>
          <a:p>
            <a:r>
              <a:t>--- ORAL PRESENTATION NOTES (SCRIPT FOR DEFENSE) ---</a:t>
            </a:r>
          </a:p>
          <a:p>
            <a:r>
              <a:t>Comme l'exige notre programme d'Ingénierie des Données, ce projet n'est pas une simple application web. Il valide concrètement nos modules de gestion de bases de données avancées, de droit du numérique et d'ingénierie ML.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Abstract visual representation of data silos, disconnected server racks with glowing red warnings, complex dark digital architecture.</a:t>
            </a:r>
          </a:p>
          <a:p/>
          <a:p>
            <a:r>
              <a:t>--- ORAL PRESENTATION NOTES (SCRIPT FOR DEFENSE) ---</a:t>
            </a:r>
          </a:p>
          <a:p>
            <a:r>
              <a:t>Aujourd'hui, l'absence de protocoles d'échanges automatisés ralentit l'action publique. De plus, le stockage non sécurisé des pièces jointes citoyennes pose des risques majeurs en matière de confidentialité.</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Clear microservices architecture diagram showing a user device hitting a gateway which splits traffic to different specialized backend servers, flat vector design.</a:t>
            </a:r>
          </a:p>
          <a:p/>
          <a:p>
            <a:r>
              <a:t>--- ORAL PRESENTATION NOTES (SCRIPT FOR DEFENSE) ---</a:t>
            </a:r>
          </a:p>
          <a:p>
            <a:r>
              <a:t>Pour découpler la présentation de notre logique d'affaires, nous avons adopté l'architecture BFF. Next.js orchestre l'expérience utilisateur à la périphérie, tandis que FastAPI traite les flux de données métiers.</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Sleek and minimalist user interface mockup displayed on a modern monitor, glowing light accents, fast loading speed visualization.</a:t>
            </a:r>
          </a:p>
          <a:p/>
          <a:p>
            <a:r>
              <a:t>--- ORAL PRESENTATION NOTES (SCRIPT FOR DEFENSE) ---</a:t>
            </a:r>
          </a:p>
          <a:p>
            <a:r>
              <a:t>Le choix de Next.js sur Vercel garantit que même avec des connexions mobiles limitées, le citoyen accède instantanément au formulaire. Les pages de suivi sont pré-rendues côté serveur pour soulager notre backend.</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A clean lines illustration of a Docker container floating above a high-speed green circuit board, python language typography background.</a:t>
            </a:r>
          </a:p>
          <a:p/>
          <a:p>
            <a:r>
              <a:t>--- ORAL PRESENTATION NOTES (SCRIPT FOR DEFENSE) ---</a:t>
            </a:r>
          </a:p>
          <a:p>
            <a:r>
              <a:t>Notre API tourne sous FastAPI. L'avantage majeur est sa rapidité d'exécution et sa documentation automatique via OpenAPI. Nous l'hébergeons dans un conteneur Docker optimisé sur Hugging Face Spaces.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Glow blue relational database icon with visible links between table cells, high security data vault aesthetic, deep navy blue background.</a:t>
            </a:r>
          </a:p>
          <a:p/>
          <a:p>
            <a:r>
              <a:t>--- ORAL PRESENTATION NOTES (SCRIPT FOR DEFENSE) ---</a:t>
            </a:r>
          </a:p>
          <a:p>
            <a:r>
              <a:t>La couche persistance repose sur un cluster MySQL managé. L'intégralité des transactions est protégée par chiffrement de bout en bout, et chaque interaction avec la base de données évite l'utilisation d'ORMs lourds.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AI BACKGROUND IMAGE GENERATION PROMPT ---</a:t>
            </a:r>
          </a:p>
          <a:p>
            <a:r>
              <a:t>Prompt: Data engineer whiteboard showing a simple database schema with three main tables interconnected, notes and performance metrics scribbled in the margins.</a:t>
            </a:r>
          </a:p>
          <a:p/>
          <a:p>
            <a:r>
              <a:t>--- ORAL PRESENTATION NOTES (SCRIPT FOR DEFENSE) ---</a:t>
            </a:r>
          </a:p>
          <a:p>
            <a:r>
              <a:t>Pour notre prototype de Phase 1, nous avons opté pour un schéma concentré autour de trois tables principales. Ce choix stratégique a permis d'accélérer le développement et de valider immédiatement les flux d'écriture.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ctrTitle"/>
          </p:nvPr>
        </p:nvSpPr>
        <p:spPr/>
        <p:txBody>
          <a:bodyPr/>
          <a:lstStyle/>
          <a:p>
            <a:pPr>
              <a:defRPr sz="3600" b="1">
                <a:solidFill>
                  <a:srgbClr val="FFFFFF"/>
                </a:solidFill>
                <a:latin typeface="Arial"/>
              </a:defRPr>
            </a:pPr>
            <a:r>
              <a:t>PORTAIL NATIONAL E-CITIZEN</a:t>
            </a:r>
          </a:p>
        </p:txBody>
      </p:sp>
      <p:sp>
        <p:nvSpPr>
          <p:cNvPr id="3" name="Subtitle 2"/>
          <p:cNvSpPr>
            <a:spLocks noGrp="1"/>
          </p:cNvSpPr>
          <p:nvPr>
            <p:ph type="subTitle" idx="1"/>
          </p:nvPr>
        </p:nvSpPr>
        <p:spPr/>
        <p:txBody>
          <a:bodyPr/>
          <a:lstStyle/>
          <a:p>
            <a:pPr>
              <a:spcAft>
                <a:spcPts val="1400"/>
              </a:spcAft>
              <a:defRPr sz="2000">
                <a:solidFill>
                  <a:srgbClr val="FFFFFF"/>
                </a:solidFill>
                <a:latin typeface="Calibri"/>
              </a:defRPr>
            </a:pPr>
            <a:r>
              <a:t>• Modernisation de la Gestion des Réclamations Citoyennes</a:t>
            </a:r>
          </a:p>
          <a:p>
            <a:pPr>
              <a:spcAft>
                <a:spcPts val="1400"/>
              </a:spcAft>
              <a:defRPr sz="2000">
                <a:solidFill>
                  <a:srgbClr val="FFFFFF"/>
                </a:solidFill>
                <a:latin typeface="Calibri"/>
              </a:defRPr>
            </a:pPr>
            <a:r>
              <a:t>• Intégration d'une Architecture Multi-Cloud Résiliente et du Modèle IA REMAKA</a:t>
            </a:r>
          </a:p>
          <a:p>
            <a:pPr>
              <a:spcAft>
                <a:spcPts val="1400"/>
              </a:spcAft>
              <a:defRPr sz="2000">
                <a:solidFill>
                  <a:srgbClr val="FFFFFF"/>
                </a:solidFill>
                <a:latin typeface="Calibri"/>
              </a:defRPr>
            </a:pPr>
            <a:r>
              <a:t>• Soutenance de Projet de Fin d'Études (PFE)</a:t>
            </a:r>
          </a:p>
          <a:p>
            <a:pPr>
              <a:spcAft>
                <a:spcPts val="1400"/>
              </a:spcAft>
              <a:defRPr sz="2000">
                <a:solidFill>
                  <a:srgbClr val="FFFFFF"/>
                </a:solidFill>
                <a:latin typeface="Calibri"/>
              </a:defRPr>
            </a:pPr>
            <a:r>
              <a:t>• Filière : DUT Ingénierie des Données | Session 2026</a:t>
            </a:r>
          </a:p>
        </p:txBody>
      </p:sp>
    </p:spTree>
  </p:cSld>
  <p:clrMapOvr>
    <a:masterClrMapping/>
  </p:clrMapOvr>
  <p:transition advTm="7000"/>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10. Architecture Cible : Modélisation 3NF</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Évolution : Schéma conceptuel normalisé étendu à 9 tables distinctes.</a:t>
            </a:r>
          </a:p>
          <a:p>
            <a:pPr>
              <a:spcAft>
                <a:spcPts val="1400"/>
              </a:spcAft>
              <a:defRPr sz="2000">
                <a:solidFill>
                  <a:srgbClr val="212529"/>
                </a:solidFill>
                <a:latin typeface="Calibri"/>
              </a:defRPr>
            </a:pPr>
            <a:r>
              <a:t>• Respect des Formes Normales : Passage strict en 3NF (Troisième Forme Normale).</a:t>
            </a:r>
          </a:p>
          <a:p>
            <a:pPr>
              <a:spcAft>
                <a:spcPts val="1400"/>
              </a:spcAft>
              <a:defRPr sz="2000">
                <a:solidFill>
                  <a:srgbClr val="212529"/>
                </a:solidFill>
                <a:latin typeface="Calibri"/>
              </a:defRPr>
            </a:pPr>
            <a:r>
              <a:t>• Bénéfice : Isolation complète de l'entité 'citizens' pour éradiquer les anomalies de mise à jour.</a:t>
            </a:r>
          </a:p>
        </p:txBody>
      </p:sp>
    </p:spTree>
  </p:cSld>
  <p:clrMapOvr>
    <a:masterClrMapping/>
  </p:clrMapOvr>
  <p:transition advTm="7000"/>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11. Couche de Cache et Limitation : Upstash Redis</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Technologie : Redis Serverless à très faible latence.</a:t>
            </a:r>
          </a:p>
          <a:p>
            <a:pPr>
              <a:spcAft>
                <a:spcPts val="1400"/>
              </a:spcAft>
              <a:defRPr sz="2000">
                <a:solidFill>
                  <a:srgbClr val="212529"/>
                </a:solidFill>
                <a:latin typeface="Calibri"/>
              </a:defRPr>
            </a:pPr>
            <a:r>
              <a:t>• Cas d'usage principal : Mécanisme de Rate-Limiting applicatif (limitation des requêtes par IP).</a:t>
            </a:r>
          </a:p>
          <a:p>
            <a:pPr>
              <a:spcAft>
                <a:spcPts val="1400"/>
              </a:spcAft>
              <a:defRPr sz="2000">
                <a:solidFill>
                  <a:srgbClr val="212529"/>
                </a:solidFill>
                <a:latin typeface="Calibri"/>
              </a:defRPr>
            </a:pPr>
            <a:r>
              <a:t>• Protection : Blocage préventif des scripts malveillants tentant de saturer l'API de soumission.</a:t>
            </a:r>
          </a:p>
        </p:txBody>
      </p:sp>
    </p:spTree>
  </p:cSld>
  <p:clrMapOvr>
    <a:masterClrMapping/>
  </p:clrMapOvr>
  <p:transition advTm="7000"/>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12. Stockage des Documents Sensibles</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Infrastructure : Supabase Object Storage.</a:t>
            </a:r>
          </a:p>
          <a:p>
            <a:pPr>
              <a:spcAft>
                <a:spcPts val="1400"/>
              </a:spcAft>
              <a:defRPr sz="2000">
                <a:solidFill>
                  <a:srgbClr val="212529"/>
                </a:solidFill>
                <a:latin typeface="Calibri"/>
              </a:defRPr>
            </a:pPr>
            <a:r>
              <a:t>• Gestion des payloads : Abandon des encodages lourds en Base64 pour optimiser la bande passante.</a:t>
            </a:r>
          </a:p>
          <a:p>
            <a:pPr>
              <a:spcAft>
                <a:spcPts val="1400"/>
              </a:spcAft>
              <a:defRPr sz="2000">
                <a:solidFill>
                  <a:srgbClr val="212529"/>
                </a:solidFill>
                <a:latin typeface="Calibri"/>
              </a:defRPr>
            </a:pPr>
            <a:r>
              <a:t>• Performance : Réduction immédiate de 33% du poids des requêtes HTTP transitant vers le serveur.</a:t>
            </a:r>
          </a:p>
        </p:txBody>
      </p:sp>
    </p:spTree>
  </p:cSld>
  <p:clrMapOvr>
    <a:masterClrMapping/>
  </p:clrMapOvr>
  <p:transition advTm="7000"/>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FFFFFF"/>
                </a:solidFill>
                <a:latin typeface="Arial"/>
              </a:defRPr>
            </a:pPr>
            <a:r>
              <a:t>13. Le Module IA REMAKA (REMAKA-SGOP-1M)</a:t>
            </a:r>
          </a:p>
        </p:txBody>
      </p:sp>
      <p:sp>
        <p:nvSpPr>
          <p:cNvPr id="3" name="Content Placeholder 2"/>
          <p:cNvSpPr>
            <a:spLocks noGrp="1"/>
          </p:cNvSpPr>
          <p:nvPr>
            <p:ph idx="1"/>
          </p:nvPr>
        </p:nvSpPr>
        <p:spPr/>
        <p:txBody>
          <a:bodyPr/>
          <a:lstStyle/>
          <a:p>
            <a:pPr>
              <a:spcAft>
                <a:spcPts val="1400"/>
              </a:spcAft>
              <a:defRPr sz="2000">
                <a:solidFill>
                  <a:srgbClr val="FFFFFF"/>
                </a:solidFill>
                <a:latin typeface="Calibri"/>
              </a:defRPr>
            </a:pPr>
            <a:r>
              <a:t>• Mission : Générer des clés de sécurité à haute mémorisabilité mais robustes face aux attaques.</a:t>
            </a:r>
          </a:p>
          <a:p>
            <a:pPr>
              <a:spcAft>
                <a:spcPts val="1400"/>
              </a:spcAft>
              <a:defRPr sz="2000">
                <a:solidFill>
                  <a:srgbClr val="FFFFFF"/>
                </a:solidFill>
                <a:latin typeface="Calibri"/>
              </a:defRPr>
            </a:pPr>
            <a:r>
              <a:t>• Approche algorithmique : Apprentissage profond de la distribution statistique des caractères.</a:t>
            </a:r>
          </a:p>
          <a:p>
            <a:pPr>
              <a:spcAft>
                <a:spcPts val="1400"/>
              </a:spcAft>
              <a:defRPr sz="2000">
                <a:solidFill>
                  <a:srgbClr val="FFFFFF"/>
                </a:solidFill>
                <a:latin typeface="Calibri"/>
              </a:defRPr>
            </a:pPr>
            <a:r>
              <a:t>• Volume de paramètres : Modèle compact de 1,6 million de paramètres, idéal pour l'inférence en conteneur.</a:t>
            </a:r>
          </a:p>
        </p:txBody>
      </p:sp>
    </p:spTree>
  </p:cSld>
  <p:clrMapOvr>
    <a:masterClrMapping/>
  </p:clrMapOvr>
  <p:transition advTm="7000"/>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14. Topologie du Réseau de Neurones</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Couche d'entrée : Fenêtre temporelle glissante (15 caractères) sur un vocabulaire unique de 77 tokens.</a:t>
            </a:r>
          </a:p>
          <a:p>
            <a:pPr>
              <a:spcAft>
                <a:spcPts val="1400"/>
              </a:spcAft>
              <a:defRPr sz="2000">
                <a:solidFill>
                  <a:srgbClr val="212529"/>
                </a:solidFill>
                <a:latin typeface="Calibri"/>
              </a:defRPr>
            </a:pPr>
            <a:r>
              <a:t>• Corps du réseau : Couches LSTM empilées (256 unités avec return_sequences puis 128 unités).</a:t>
            </a:r>
          </a:p>
          <a:p>
            <a:pPr>
              <a:spcAft>
                <a:spcPts val="1400"/>
              </a:spcAft>
              <a:defRPr sz="2000">
                <a:solidFill>
                  <a:srgbClr val="212529"/>
                </a:solidFill>
                <a:latin typeface="Calibri"/>
              </a:defRPr>
            </a:pPr>
            <a:r>
              <a:t>• Régularisation : Couche de Dropout fixée à 0.2 pour contrer le risque de surapprentissage (overfitting).</a:t>
            </a:r>
          </a:p>
        </p:txBody>
      </p:sp>
    </p:spTree>
  </p:cSld>
  <p:clrMapOvr>
    <a:masterClrMapping/>
  </p:clrMapOvr>
  <p:transition advTm="7000"/>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15. Cadre Mathématique et Échantillonnage</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Distribution probabiliste : Calcul final via l'activation de la fonction Softmax.</a:t>
            </a:r>
          </a:p>
          <a:p>
            <a:pPr>
              <a:spcAft>
                <a:spcPts val="1400"/>
              </a:spcAft>
              <a:defRPr sz="2000">
                <a:solidFill>
                  <a:srgbClr val="212529"/>
                </a:solidFill>
                <a:latin typeface="Calibri"/>
              </a:defRPr>
            </a:pPr>
            <a:r>
              <a:t>• Contrôle de la diversité : Introduction du facteur de température stochastique $T = 0.4$.</a:t>
            </a:r>
          </a:p>
          <a:p>
            <a:pPr>
              <a:spcAft>
                <a:spcPts val="1400"/>
              </a:spcAft>
              <a:defRPr sz="2000">
                <a:solidFill>
                  <a:srgbClr val="212529"/>
                </a:solidFill>
                <a:latin typeface="Calibri"/>
              </a:defRPr>
            </a:pPr>
            <a:r>
              <a:t>• Équation de mise à l'échelle des logits pour la sélection du caractère suivant :</a:t>
            </a:r>
          </a:p>
          <a:p>
            <a:pPr algn="ctr">
              <a:spcAft>
                <a:spcPts val="1400"/>
              </a:spcAft>
              <a:defRPr sz="2400" b="1">
                <a:solidFill>
                  <a:srgbClr val="00A896"/>
                </a:solidFill>
                <a:latin typeface="Courier New"/>
              </a:defRPr>
            </a:pPr>
            <a:r>
              <a:t>$$P(y_t = c_i \mid \dots) = \frac{e^{z_i / T}}{\sum_j e^{z_j / T}}$$</a:t>
            </a:r>
          </a:p>
        </p:txBody>
      </p:sp>
    </p:spTree>
  </p:cSld>
  <p:clrMapOvr>
    <a:masterClrMapping/>
  </p:clrMapOvr>
  <p:transition advTm="7000"/>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16. Analyse Critique d'Ingénierie ML</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Constat d'évaluation : Le réseau LSTM reproduit fidèlement la structure déterministe cible.</a:t>
            </a:r>
          </a:p>
          <a:p>
            <a:pPr>
              <a:spcAft>
                <a:spcPts val="1400"/>
              </a:spcAft>
              <a:defRPr sz="2000">
                <a:solidFill>
                  <a:srgbClr val="212529"/>
                </a:solidFill>
                <a:latin typeface="Calibri"/>
              </a:defRPr>
            </a:pPr>
            <a:r>
              <a:t>• Pénalité logicielle : L'inférence autoregressive induit une latence de 1 à 2 secondes par requête.</a:t>
            </a:r>
          </a:p>
          <a:p>
            <a:pPr>
              <a:spcAft>
                <a:spcPts val="1400"/>
              </a:spcAft>
              <a:defRPr sz="2000">
                <a:solidFill>
                  <a:srgbClr val="212529"/>
                </a:solidFill>
                <a:latin typeface="Calibri"/>
              </a:defRPr>
            </a:pPr>
            <a:r>
              <a:t>• Arbitrage d'architecture : Recommandation d'un déclassement vers un algorithme procédural basé sur l'entropie.</a:t>
            </a:r>
          </a:p>
        </p:txBody>
      </p:sp>
    </p:spTree>
  </p:cSld>
  <p:clrMapOvr>
    <a:masterClrMapping/>
  </p:clrMapOvr>
  <p:transition advTm="7000"/>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17. Alternative Cryptographique et Entropie</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Indicateur de force mathématique : Calcul de l'Entropie de Shannon.</a:t>
            </a:r>
          </a:p>
          <a:p>
            <a:pPr>
              <a:spcAft>
                <a:spcPts val="1400"/>
              </a:spcAft>
              <a:defRPr sz="2000">
                <a:solidFill>
                  <a:srgbClr val="212529"/>
                </a:solidFill>
                <a:latin typeface="Calibri"/>
              </a:defRPr>
            </a:pPr>
            <a:r>
              <a:t>• Formule de l'entropie théorique d'une distribution de probabilités :</a:t>
            </a:r>
          </a:p>
          <a:p>
            <a:pPr algn="ctr">
              <a:spcAft>
                <a:spcPts val="1400"/>
              </a:spcAft>
              <a:defRPr sz="2400" b="1">
                <a:solidFill>
                  <a:srgbClr val="00A896"/>
                </a:solidFill>
                <a:latin typeface="Courier New"/>
              </a:defRPr>
            </a:pPr>
            <a:r>
              <a:t>$$H = -\sum_{x} p(x) \log_2 p(x)$$</a:t>
            </a:r>
          </a:p>
          <a:p>
            <a:pPr>
              <a:spcAft>
                <a:spcPts val="1400"/>
              </a:spcAft>
              <a:defRPr sz="2000">
                <a:solidFill>
                  <a:srgbClr val="212529"/>
                </a:solidFill>
                <a:latin typeface="Calibri"/>
              </a:defRPr>
            </a:pPr>
            <a:r>
              <a:t>• Standard de production : Utilisation du module sécurisé 'secrets' de Python (CSPRNG).</a:t>
            </a:r>
          </a:p>
          <a:p>
            <a:pPr>
              <a:spcAft>
                <a:spcPts val="1400"/>
              </a:spcAft>
              <a:defRPr sz="2000">
                <a:solidFill>
                  <a:srgbClr val="212529"/>
                </a:solidFill>
                <a:latin typeface="Calibri"/>
              </a:defRPr>
            </a:pPr>
            <a:r>
              <a:t>• Bénéfice : Exécution instantanée à l'échelle de la microseconde avec une entropie maximale garantie.</a:t>
            </a:r>
          </a:p>
        </p:txBody>
      </p:sp>
    </p:spTree>
  </p:cSld>
  <p:clrMapOvr>
    <a:masterClrMapping/>
  </p:clrMapOvr>
  <p:transition advTm="7000"/>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FFFFFF"/>
                </a:solidFill>
                <a:latin typeface="Arial"/>
              </a:defRPr>
            </a:pPr>
            <a:r>
              <a:t>18. Étude de Cas Data : L'Alternative Apache Kafka</a:t>
            </a:r>
          </a:p>
        </p:txBody>
      </p:sp>
      <p:sp>
        <p:nvSpPr>
          <p:cNvPr id="3" name="Content Placeholder 2"/>
          <p:cNvSpPr>
            <a:spLocks noGrp="1"/>
          </p:cNvSpPr>
          <p:nvPr>
            <p:ph idx="1"/>
          </p:nvPr>
        </p:nvSpPr>
        <p:spPr/>
        <p:txBody>
          <a:bodyPr/>
          <a:lstStyle/>
          <a:p>
            <a:pPr>
              <a:spcAft>
                <a:spcPts val="1400"/>
              </a:spcAft>
              <a:defRPr sz="2000">
                <a:solidFill>
                  <a:srgbClr val="FFFFFF"/>
                </a:solidFill>
                <a:latin typeface="Calibri"/>
              </a:defRPr>
            </a:pPr>
            <a:r>
              <a:t>• Contexte d'évaluation : Analyse de l'opportunité d'intégrer un bus d'événements à haut débit.</a:t>
            </a:r>
          </a:p>
          <a:p>
            <a:pPr>
              <a:spcAft>
                <a:spcPts val="1400"/>
              </a:spcAft>
              <a:defRPr sz="2000">
                <a:solidFill>
                  <a:srgbClr val="FFFFFF"/>
                </a:solidFill>
                <a:latin typeface="Calibri"/>
              </a:defRPr>
            </a:pPr>
            <a:r>
              <a:t>• Forces théoriques de Kafka : Commit-log distribué immuable, idéal pour l'intégration inter-ministérielle.</a:t>
            </a:r>
          </a:p>
          <a:p>
            <a:pPr>
              <a:spcAft>
                <a:spcPts val="1400"/>
              </a:spcAft>
              <a:defRPr sz="2000">
                <a:solidFill>
                  <a:srgbClr val="FFFFFF"/>
                </a:solidFill>
                <a:latin typeface="Calibri"/>
              </a:defRPr>
            </a:pPr>
            <a:r>
              <a:t>• Verdict technique : Non recommandé pour le MVP actuel (Complexité DevOps lourde du protocole KRaft).</a:t>
            </a:r>
          </a:p>
        </p:txBody>
      </p:sp>
    </p:spTree>
  </p:cSld>
  <p:clrMapOvr>
    <a:masterClrMapping/>
  </p:clrMapOvr>
  <p:transition advTm="7000"/>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19. Architecture de Traitement Asynchrone Cible</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Alternative retenue : Le couple hautement agile Redis et Celery.</a:t>
            </a:r>
          </a:p>
          <a:p>
            <a:pPr>
              <a:spcAft>
                <a:spcPts val="1400"/>
              </a:spcAft>
              <a:defRPr sz="2000">
                <a:solidFill>
                  <a:srgbClr val="212529"/>
                </a:solidFill>
                <a:latin typeface="Calibri"/>
              </a:defRPr>
            </a:pPr>
            <a:r>
              <a:t>• Objectif : Éviter les coupures de requêtes (Timeouts) sur l'infrastructure serverless Vercel.</a:t>
            </a:r>
          </a:p>
          <a:p>
            <a:pPr>
              <a:spcAft>
                <a:spcPts val="1400"/>
              </a:spcAft>
              <a:defRPr sz="2000">
                <a:solidFill>
                  <a:srgbClr val="212529"/>
                </a:solidFill>
                <a:latin typeface="Calibri"/>
              </a:defRPr>
            </a:pPr>
            <a:r>
              <a:t>• Fonctionnement : Réponse instantanée '202 Accepted' au citoyen, déchargement des tâches lourdes en tâche de fond.</a:t>
            </a:r>
          </a:p>
        </p:txBody>
      </p:sp>
    </p:spTree>
  </p:cSld>
  <p:clrMapOvr>
    <a:masterClrMapping/>
  </p:clrMapOvr>
  <p:transition advTm="7000"/>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02. Vision Globale du Projet</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Objectif central : Briser les silos administratifs entre les ministères.</a:t>
            </a:r>
          </a:p>
          <a:p>
            <a:pPr>
              <a:spcAft>
                <a:spcPts val="1400"/>
              </a:spcAft>
              <a:defRPr sz="2000">
                <a:solidFill>
                  <a:srgbClr val="212529"/>
                </a:solidFill>
                <a:latin typeface="Calibri"/>
              </a:defRPr>
            </a:pPr>
            <a:r>
              <a:t>• Indicateur Clé (KPI) : Réduction du temps de traitement de 14 jours à moins de 48 heures.</a:t>
            </a:r>
          </a:p>
          <a:p>
            <a:pPr>
              <a:spcAft>
                <a:spcPts val="1400"/>
              </a:spcAft>
              <a:defRPr sz="2000">
                <a:solidFill>
                  <a:srgbClr val="212529"/>
                </a:solidFill>
                <a:latin typeface="Calibri"/>
              </a:defRPr>
            </a:pPr>
            <a:r>
              <a:t>• Livrables opérationnels : Une interface citoyenne réactive et un tableau de bord analytique pour les administrateurs.</a:t>
            </a:r>
          </a:p>
        </p:txBody>
      </p:sp>
    </p:spTree>
  </p:cSld>
  <p:clrMapOvr>
    <a:masterClrMapping/>
  </p:clrMapOvr>
  <p:transition advTm="7000"/>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20. Audit de Cybersécurité : Durcissement IDOR/BOLA</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Faille détectée : Possibilité de scruter les dossiers d'autres citoyens en manipulant l'URL de suivi.</a:t>
            </a:r>
          </a:p>
          <a:p>
            <a:pPr>
              <a:spcAft>
                <a:spcPts val="1400"/>
              </a:spcAft>
              <a:defRPr sz="2000">
                <a:solidFill>
                  <a:srgbClr val="212529"/>
                </a:solidFill>
                <a:latin typeface="Calibri"/>
              </a:defRPr>
            </a:pPr>
            <a:r>
              <a:t>• Gravité : Critique (Risque d'aspiration complète de la base de données par script itératif).</a:t>
            </a:r>
          </a:p>
          <a:p>
            <a:pPr>
              <a:spcAft>
                <a:spcPts val="1400"/>
              </a:spcAft>
              <a:defRPr sz="2000">
                <a:solidFill>
                  <a:srgbClr val="212529"/>
                </a:solidFill>
                <a:latin typeface="Calibri"/>
              </a:defRPr>
            </a:pPr>
            <a:r>
              <a:t>• Remédiation appliquée : Validation stricte de la session utilisateur côté serveur et contrôle d'autorisation.</a:t>
            </a:r>
          </a:p>
        </p:txBody>
      </p:sp>
    </p:spTree>
  </p:cSld>
  <p:clrMapOvr>
    <a:masterClrMapping/>
  </p:clrMapOvr>
  <p:transition advTm="7000"/>
</p:sld>
</file>

<file path=ppt/slides/slide21.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21. Conformité Légale : Loi 09-08 &amp; CNDP</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Exigence Nationale : Protection absolue des Données à Caractère Personnel (PII).</a:t>
            </a:r>
          </a:p>
          <a:p>
            <a:pPr>
              <a:spcAft>
                <a:spcPts val="1400"/>
              </a:spcAft>
              <a:defRPr sz="2000">
                <a:solidFill>
                  <a:srgbClr val="212529"/>
                </a:solidFill>
                <a:latin typeface="Calibri"/>
              </a:defRPr>
            </a:pPr>
            <a:r>
              <a:t>• Durcissement du Stockage : Les pièces jointes sensibles sont migrées en mode Privé strict.</a:t>
            </a:r>
          </a:p>
          <a:p>
            <a:pPr>
              <a:spcAft>
                <a:spcPts val="1400"/>
              </a:spcAft>
              <a:defRPr sz="2000">
                <a:solidFill>
                  <a:srgbClr val="212529"/>
                </a:solidFill>
                <a:latin typeface="Calibri"/>
              </a:defRPr>
            </a:pPr>
            <a:r>
              <a:t>• Mécanisme d'accès : Génération exclusive d'URLs signées temporaires à validité éphémère (5 minutes).</a:t>
            </a:r>
          </a:p>
        </p:txBody>
      </p:sp>
    </p:spTree>
  </p:cSld>
  <p:clrMapOvr>
    <a:masterClrMapping/>
  </p:clrMapOvr>
  <p:transition advTm="7000"/>
</p:sld>
</file>

<file path=ppt/slides/slide22.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22. Sécurisation de la Persistance des Artefacts ML</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Vulnérabilité majeure : L'usage des fichiers Python 'Pickle' expose à des attaques par injection de code.</a:t>
            </a:r>
          </a:p>
          <a:p>
            <a:pPr>
              <a:spcAft>
                <a:spcPts val="1400"/>
              </a:spcAft>
              <a:defRPr sz="2000">
                <a:solidFill>
                  <a:srgbClr val="212529"/>
                </a:solidFill>
                <a:latin typeface="Calibri"/>
              </a:defRPr>
            </a:pPr>
            <a:r>
              <a:t>• Mesure de sécurité : Bannissement total de la méthode 'pickle.load()' dans notre backend de production.</a:t>
            </a:r>
          </a:p>
          <a:p>
            <a:pPr>
              <a:spcAft>
                <a:spcPts val="1400"/>
              </a:spcAft>
              <a:defRPr sz="2000">
                <a:solidFill>
                  <a:srgbClr val="212529"/>
                </a:solidFill>
                <a:latin typeface="Calibri"/>
              </a:defRPr>
            </a:pPr>
            <a:r>
              <a:t>• Remplacement : Migration vers des fichiers déclaratifs JSON et transition planifiée du modèle vers le format ONNX.</a:t>
            </a:r>
          </a:p>
        </p:txBody>
      </p:sp>
    </p:spTree>
  </p:cSld>
  <p:clrMapOvr>
    <a:masterClrMapping/>
  </p:clrMapOvr>
  <p:transition advTm="7000"/>
</p:sld>
</file>

<file path=ppt/slides/slide23.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23. Automatisation DevOps : Pipeline CI/CD</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Orchestrateur : Outil GitHub Actions déclenché automatiquement à chaque 'git push'.</a:t>
            </a:r>
          </a:p>
          <a:p>
            <a:pPr>
              <a:spcAft>
                <a:spcPts val="1400"/>
              </a:spcAft>
              <a:defRPr sz="2000">
                <a:solidFill>
                  <a:srgbClr val="212529"/>
                </a:solidFill>
                <a:latin typeface="Calibri"/>
              </a:defRPr>
            </a:pPr>
            <a:r>
              <a:t>• Gestion des fichiers volumineux : Intégration fine des protocoles Git LFS et Git Xet de Hugging Face.</a:t>
            </a:r>
          </a:p>
          <a:p>
            <a:pPr>
              <a:spcAft>
                <a:spcPts val="1400"/>
              </a:spcAft>
              <a:defRPr sz="2000">
                <a:solidFill>
                  <a:srgbClr val="212529"/>
                </a:solidFill>
                <a:latin typeface="Calibri"/>
              </a:defRPr>
            </a:pPr>
            <a:r>
              <a:t>• Bénéfice : Synchronisation et déploiement continu du conteneur FastAPI sans aucune friction manuelle.</a:t>
            </a:r>
          </a:p>
        </p:txBody>
      </p:sp>
    </p:spTree>
  </p:cSld>
  <p:clrMapOvr>
    <a:masterClrMapping/>
  </p:clrMapOvr>
  <p:transition advTm="7000"/>
</p:sld>
</file>

<file path=ppt/slides/slide24.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FFFFFF"/>
                </a:solidFill>
                <a:latin typeface="Arial"/>
              </a:defRPr>
            </a:pPr>
            <a:r>
              <a:t>24. Topologie Réelle du Dépôt Source (Structure Projet)</a:t>
            </a:r>
          </a:p>
        </p:txBody>
      </p:sp>
      <p:sp>
        <p:nvSpPr>
          <p:cNvPr id="3" name="Content Placeholder 2"/>
          <p:cNvSpPr>
            <a:spLocks noGrp="1"/>
          </p:cNvSpPr>
          <p:nvPr>
            <p:ph idx="1"/>
          </p:nvPr>
        </p:nvSpPr>
        <p:spPr/>
        <p:txBody>
          <a:bodyPr/>
          <a:lstStyle/>
          <a:p>
            <a:pPr>
              <a:spcAft>
                <a:spcPts val="1400"/>
              </a:spcAft>
              <a:defRPr sz="2000">
                <a:solidFill>
                  <a:srgbClr val="FFFFFF"/>
                </a:solidFill>
                <a:latin typeface="Calibri"/>
              </a:defRPr>
            </a:pPr>
            <a:r>
              <a:t>• e_citizen_portal/</a:t>
            </a:r>
          </a:p>
          <a:p>
            <a:pPr>
              <a:spcAft>
                <a:spcPts val="1400"/>
              </a:spcAft>
              <a:defRPr sz="2000">
                <a:solidFill>
                  <a:srgbClr val="FFFFFF"/>
                </a:solidFill>
                <a:latin typeface="Calibri"/>
              </a:defRPr>
            </a:pPr>
            <a:r>
              <a:t>• ├── frontend/              # Application Edge Next.js (Vercel)</a:t>
            </a:r>
          </a:p>
          <a:p>
            <a:pPr>
              <a:spcAft>
                <a:spcPts val="1400"/>
              </a:spcAft>
              <a:defRPr sz="2000">
                <a:solidFill>
                  <a:srgbClr val="FFFFFF"/>
                </a:solidFill>
                <a:latin typeface="Calibri"/>
              </a:defRPr>
            </a:pPr>
            <a:r>
              <a:t>• ├── backend/               # API Asynchrone FastAPI (Hugging Face Spaces)</a:t>
            </a:r>
          </a:p>
          <a:p>
            <a:pPr>
              <a:spcAft>
                <a:spcPts val="1400"/>
              </a:spcAft>
              <a:defRPr sz="2000">
                <a:solidFill>
                  <a:srgbClr val="FFFFFF"/>
                </a:solidFill>
                <a:latin typeface="Calibri"/>
              </a:defRPr>
            </a:pPr>
            <a:r>
              <a:t>• │   ├── app/main.py        # Endpoints, Limiteurs de débit &amp; Validations</a:t>
            </a:r>
          </a:p>
          <a:p>
            <a:pPr>
              <a:spcAft>
                <a:spcPts val="1400"/>
              </a:spcAft>
              <a:defRPr sz="2000">
                <a:solidFill>
                  <a:srgbClr val="FFFFFF"/>
                </a:solidFill>
                <a:latin typeface="Calibri"/>
              </a:defRPr>
            </a:pPr>
            <a:r>
              <a:t>• │   └── remaka/brain/      # Poids du modèle Keras &amp; Vocabulaire JSON</a:t>
            </a:r>
          </a:p>
          <a:p>
            <a:pPr>
              <a:spcAft>
                <a:spcPts val="1400"/>
              </a:spcAft>
              <a:defRPr sz="2000">
                <a:solidFill>
                  <a:srgbClr val="FFFFFF"/>
                </a:solidFill>
                <a:latin typeface="Calibri"/>
              </a:defRPr>
            </a:pPr>
            <a:r>
              <a:t>• ├── database/              # Modélisation Conceptuelle &amp; Scripts SQL d'initialisation</a:t>
            </a:r>
          </a:p>
          <a:p>
            <a:pPr>
              <a:spcAft>
                <a:spcPts val="1400"/>
              </a:spcAft>
              <a:defRPr sz="2000">
                <a:solidFill>
                  <a:srgbClr val="FFFFFF"/>
                </a:solidFill>
                <a:latin typeface="Calibri"/>
              </a:defRPr>
            </a:pPr>
            <a:r>
              <a:t>• └── .github/workflows/    # Automatisation de Déploiement Continu (hf-sync.yml)</a:t>
            </a:r>
          </a:p>
        </p:txBody>
      </p:sp>
    </p:spTree>
  </p:cSld>
  <p:clrMapOvr>
    <a:masterClrMapping/>
  </p:clrMapOvr>
  <p:transition advTm="7000"/>
</p:sld>
</file>

<file path=ppt/slides/slide25.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FFFFFF"/>
                </a:solidFill>
                <a:latin typeface="Arial"/>
              </a:defRPr>
            </a:pPr>
            <a:r>
              <a:t>25. Conclusion et Perspectives Évolutives</a:t>
            </a:r>
          </a:p>
        </p:txBody>
      </p:sp>
      <p:sp>
        <p:nvSpPr>
          <p:cNvPr id="3" name="Content Placeholder 2"/>
          <p:cNvSpPr>
            <a:spLocks noGrp="1"/>
          </p:cNvSpPr>
          <p:nvPr>
            <p:ph idx="1"/>
          </p:nvPr>
        </p:nvSpPr>
        <p:spPr/>
        <p:txBody>
          <a:bodyPr/>
          <a:lstStyle/>
          <a:p>
            <a:pPr>
              <a:spcAft>
                <a:spcPts val="1400"/>
              </a:spcAft>
              <a:defRPr sz="2000">
                <a:solidFill>
                  <a:srgbClr val="FFFFFF"/>
                </a:solidFill>
                <a:latin typeface="Calibri"/>
              </a:defRPr>
            </a:pPr>
            <a:r>
              <a:t>• Bilan : Un MVP fonctionnel, hautement sécurisé et en adéquation complète avec les modules de notre DUT.</a:t>
            </a:r>
          </a:p>
          <a:p>
            <a:pPr>
              <a:spcAft>
                <a:spcPts val="1400"/>
              </a:spcAft>
              <a:defRPr sz="2000">
                <a:solidFill>
                  <a:srgbClr val="FFFFFF"/>
                </a:solidFill>
                <a:latin typeface="Calibri"/>
              </a:defRPr>
            </a:pPr>
            <a:r>
              <a:t>• Roadmap DevOps : Migration totale vers une infrastructure cloud souveraine et homogène (AWS Paris).</a:t>
            </a:r>
          </a:p>
          <a:p>
            <a:pPr>
              <a:spcAft>
                <a:spcPts val="1400"/>
              </a:spcAft>
              <a:defRPr sz="2000">
                <a:solidFill>
                  <a:srgbClr val="FFFFFF"/>
                </a:solidFill>
                <a:latin typeface="Calibri"/>
              </a:defRPr>
            </a:pPr>
            <a:r>
              <a:t>• Roadmap Data : Isolement complet des pipelines d'analyse OLAP pour protéger les performances transactionnelles OLTP.</a:t>
            </a:r>
          </a:p>
        </p:txBody>
      </p:sp>
    </p:spTree>
  </p:cSld>
  <p:clrMapOvr>
    <a:masterClrMapping/>
  </p:clrMapOvr>
  <p:transition advTm="7000"/>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03. Alignement Pédagogique (Filière ID)</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Modélisation BDD (M231/M232) : Implémentation des formes normales relationnelles.</a:t>
            </a:r>
          </a:p>
          <a:p>
            <a:pPr>
              <a:spcAft>
                <a:spcPts val="1400"/>
              </a:spcAft>
              <a:defRPr sz="2000">
                <a:solidFill>
                  <a:srgbClr val="212529"/>
                </a:solidFill>
                <a:latin typeface="Calibri"/>
              </a:defRPr>
            </a:pPr>
            <a:r>
              <a:t>• Machine Learning (M235) : Entraînement et déploiement d'un réseau récurrent LSTM.</a:t>
            </a:r>
          </a:p>
          <a:p>
            <a:pPr>
              <a:spcAft>
                <a:spcPts val="1400"/>
              </a:spcAft>
              <a:defRPr sz="2000">
                <a:solidFill>
                  <a:srgbClr val="212529"/>
                </a:solidFill>
                <a:latin typeface="Calibri"/>
              </a:defRPr>
            </a:pPr>
            <a:r>
              <a:t>• Cloud Computing (M241) &amp; Sécurité (M243) : Orchestration multi-fournisseurs et durcissement des endpoints.</a:t>
            </a:r>
          </a:p>
        </p:txBody>
      </p:sp>
    </p:spTree>
  </p:cSld>
  <p:clrMapOvr>
    <a:masterClrMapping/>
  </p:clrMapOvr>
  <p:transition advTm="7000"/>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FFFFFF"/>
                </a:solidFill>
                <a:latin typeface="Arial"/>
              </a:defRPr>
            </a:pPr>
            <a:r>
              <a:t>04. Problématique et Limites des Systèmes Actuels</a:t>
            </a:r>
          </a:p>
        </p:txBody>
      </p:sp>
      <p:sp>
        <p:nvSpPr>
          <p:cNvPr id="3" name="Content Placeholder 2"/>
          <p:cNvSpPr>
            <a:spLocks noGrp="1"/>
          </p:cNvSpPr>
          <p:nvPr>
            <p:ph idx="1"/>
          </p:nvPr>
        </p:nvSpPr>
        <p:spPr/>
        <p:txBody>
          <a:bodyPr/>
          <a:lstStyle/>
          <a:p>
            <a:pPr>
              <a:spcAft>
                <a:spcPts val="1400"/>
              </a:spcAft>
              <a:defRPr sz="2000">
                <a:solidFill>
                  <a:srgbClr val="FFFFFF"/>
                </a:solidFill>
                <a:latin typeface="Calibri"/>
              </a:defRPr>
            </a:pPr>
            <a:r>
              <a:t>• Fragmentation technique : Absence d'API normalisées entre les départements ministériels.</a:t>
            </a:r>
          </a:p>
          <a:p>
            <a:pPr>
              <a:spcAft>
                <a:spcPts val="1400"/>
              </a:spcAft>
              <a:defRPr sz="2000">
                <a:solidFill>
                  <a:srgbClr val="FFFFFF"/>
                </a:solidFill>
                <a:latin typeface="Calibri"/>
              </a:defRPr>
            </a:pPr>
            <a:r>
              <a:t>• Rupture de charge : Traitement manuel des fichiers joints entraînant des goulots d'étranglement.</a:t>
            </a:r>
          </a:p>
          <a:p>
            <a:pPr>
              <a:spcAft>
                <a:spcPts val="1400"/>
              </a:spcAft>
              <a:defRPr sz="2000">
                <a:solidFill>
                  <a:srgbClr val="FFFFFF"/>
                </a:solidFill>
                <a:latin typeface="Calibri"/>
              </a:defRPr>
            </a:pPr>
            <a:r>
              <a:t>• Vulnérabilité des données : Risques élevés de fuites d'identifiants et de falsification des scans de CIN.</a:t>
            </a:r>
          </a:p>
        </p:txBody>
      </p:sp>
    </p:spTree>
  </p:cSld>
  <p:clrMapOvr>
    <a:masterClrMapping/>
  </p:clrMapOvr>
  <p:transition advTm="7000"/>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05. Architecture Système Globale</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Pattern d'implémentation : Conception Backend-For-Frontend (BFF).</a:t>
            </a:r>
          </a:p>
          <a:p>
            <a:pPr>
              <a:spcAft>
                <a:spcPts val="1400"/>
              </a:spcAft>
              <a:defRPr sz="2000">
                <a:solidFill>
                  <a:srgbClr val="212529"/>
                </a:solidFill>
                <a:latin typeface="Calibri"/>
              </a:defRPr>
            </a:pPr>
            <a:r>
              <a:t>• Objectif du découplage : Isoler l'interface utilisateur de la logique d'analyse lourde.</a:t>
            </a:r>
          </a:p>
          <a:p>
            <a:pPr>
              <a:spcAft>
                <a:spcPts val="1400"/>
              </a:spcAft>
              <a:defRPr sz="2000">
                <a:solidFill>
                  <a:srgbClr val="212529"/>
                </a:solidFill>
                <a:latin typeface="Calibri"/>
              </a:defRPr>
            </a:pPr>
            <a:r>
              <a:t>• Avantage opérationnel : Indépendance des cycles de déploiement et atténuation des pannes en cascade.</a:t>
            </a:r>
          </a:p>
        </p:txBody>
      </p:sp>
    </p:spTree>
  </p:cSld>
  <p:clrMapOvr>
    <a:masterClrMapping/>
  </p:clrMapOvr>
  <p:transition advTm="7000"/>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06. Couche Présentation : Next.js &amp; Vercel</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Framework : Next.js 14 tirant parti du Server-Side Rendering (SSR) pour l'affichage dynamique.</a:t>
            </a:r>
          </a:p>
          <a:p>
            <a:pPr>
              <a:spcAft>
                <a:spcPts val="1400"/>
              </a:spcAft>
              <a:defRPr sz="2000">
                <a:solidFill>
                  <a:srgbClr val="212529"/>
                </a:solidFill>
                <a:latin typeface="Calibri"/>
              </a:defRPr>
            </a:pPr>
            <a:r>
              <a:t>• Hébergement : Infrastructure Vercel Edge globale.</a:t>
            </a:r>
          </a:p>
          <a:p>
            <a:pPr>
              <a:spcAft>
                <a:spcPts val="1400"/>
              </a:spcAft>
              <a:defRPr sz="2000">
                <a:solidFill>
                  <a:srgbClr val="212529"/>
                </a:solidFill>
                <a:latin typeface="Calibri"/>
              </a:defRPr>
            </a:pPr>
            <a:r>
              <a:t>• Performance : Optimisation du Time-To-First-Byte (TTFB) sous la barre des 50ms au Maroc.</a:t>
            </a:r>
          </a:p>
        </p:txBody>
      </p:sp>
    </p:spTree>
  </p:cSld>
  <p:clrMapOvr>
    <a:masterClrMapping/>
  </p:clrMapOvr>
  <p:transition advTm="7000"/>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07. Couche Métier : FastAPI &amp; Hugging Face</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Framework API : FastAPI (Python 3.10) sélectionné pour son asynchronisme natif.</a:t>
            </a:r>
          </a:p>
          <a:p>
            <a:pPr>
              <a:spcAft>
                <a:spcPts val="1400"/>
              </a:spcAft>
              <a:defRPr sz="2000">
                <a:solidFill>
                  <a:srgbClr val="212529"/>
                </a:solidFill>
                <a:latin typeface="Calibri"/>
              </a:defRPr>
            </a:pPr>
            <a:r>
              <a:t>• Conteneurisation : Image Docker ultra-légère basée sur 'python:3.10-slim'.</a:t>
            </a:r>
          </a:p>
          <a:p>
            <a:pPr>
              <a:spcAft>
                <a:spcPts val="1400"/>
              </a:spcAft>
              <a:defRPr sz="2000">
                <a:solidFill>
                  <a:srgbClr val="212529"/>
                </a:solidFill>
                <a:latin typeface="Calibri"/>
              </a:defRPr>
            </a:pPr>
            <a:r>
              <a:t>• Runtime ML : Co-localisation du code métier et du framework d'inférence TensorFlow Keras.</a:t>
            </a:r>
          </a:p>
        </p:txBody>
      </p:sp>
    </p:spTree>
  </p:cSld>
  <p:clrMapOvr>
    <a:masterClrMapping/>
  </p:clrMapOvr>
  <p:transition advTm="7000"/>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C1C36"/>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FFFFFF"/>
                </a:solidFill>
                <a:latin typeface="Arial"/>
              </a:defRPr>
            </a:pPr>
            <a:r>
              <a:t>08. Architecture de la Persistance Relationnelle</a:t>
            </a:r>
          </a:p>
        </p:txBody>
      </p:sp>
      <p:sp>
        <p:nvSpPr>
          <p:cNvPr id="3" name="Content Placeholder 2"/>
          <p:cNvSpPr>
            <a:spLocks noGrp="1"/>
          </p:cNvSpPr>
          <p:nvPr>
            <p:ph idx="1"/>
          </p:nvPr>
        </p:nvSpPr>
        <p:spPr/>
        <p:txBody>
          <a:bodyPr/>
          <a:lstStyle/>
          <a:p>
            <a:pPr>
              <a:spcAft>
                <a:spcPts val="1400"/>
              </a:spcAft>
              <a:defRPr sz="2000">
                <a:solidFill>
                  <a:srgbClr val="FFFFFF"/>
                </a:solidFill>
                <a:latin typeface="Calibri"/>
              </a:defRPr>
            </a:pPr>
            <a:r>
              <a:t>• Moteur choisi : MySQL 8.0 hébergé sur le cloud managé Aiven.</a:t>
            </a:r>
          </a:p>
          <a:p>
            <a:pPr>
              <a:spcAft>
                <a:spcPts val="1400"/>
              </a:spcAft>
              <a:defRPr sz="2000">
                <a:solidFill>
                  <a:srgbClr val="FFFFFF"/>
                </a:solidFill>
                <a:latin typeface="Calibri"/>
              </a:defRPr>
            </a:pPr>
            <a:r>
              <a:t>• Sécurité réseau : Connexions chiffrées obligatoires via TLS/SSL.</a:t>
            </a:r>
          </a:p>
          <a:p>
            <a:pPr>
              <a:spcAft>
                <a:spcPts val="1400"/>
              </a:spcAft>
              <a:defRPr sz="2000">
                <a:solidFill>
                  <a:srgbClr val="FFFFFF"/>
                </a:solidFill>
                <a:latin typeface="Calibri"/>
              </a:defRPr>
            </a:pPr>
            <a:r>
              <a:t>• Philosophie Data : Utilisation de requêtes paramétrées SQL pures pour interdire les attaques par injection.</a:t>
            </a:r>
          </a:p>
        </p:txBody>
      </p:sp>
    </p:spTree>
  </p:cSld>
  <p:clrMapOvr>
    <a:masterClrMapping/>
  </p:clrMapOvr>
  <p:transition advTm="7000"/>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5F7FA"/>
        </a:solidFill>
        <a:effectLst/>
      </p:bgPr>
    </p:bg>
    <p:spTree>
      <p:nvGrpSpPr>
        <p:cNvPr id="1" name=""/>
        <p:cNvGrpSpPr/>
        <p:nvPr/>
      </p:nvGrpSpPr>
      <p:grpSpPr/>
      <p:sp>
        <p:nvSpPr>
          <p:cNvPr id="2" name="Title 1"/>
          <p:cNvSpPr>
            <a:spLocks noGrp="1"/>
          </p:cNvSpPr>
          <p:nvPr>
            <p:ph type="title"/>
          </p:nvPr>
        </p:nvSpPr>
        <p:spPr/>
        <p:txBody>
          <a:bodyPr/>
          <a:lstStyle/>
          <a:p>
            <a:pPr>
              <a:defRPr sz="3600" b="1">
                <a:solidFill>
                  <a:srgbClr val="0C1C36"/>
                </a:solidFill>
                <a:latin typeface="Arial"/>
              </a:defRPr>
            </a:pPr>
            <a:r>
              <a:t>09. Stratégie de Normalisation : Le MVP Déployé</a:t>
            </a:r>
          </a:p>
        </p:txBody>
      </p:sp>
      <p:sp>
        <p:nvSpPr>
          <p:cNvPr id="3" name="Content Placeholder 2"/>
          <p:cNvSpPr>
            <a:spLocks noGrp="1"/>
          </p:cNvSpPr>
          <p:nvPr>
            <p:ph idx="1"/>
          </p:nvPr>
        </p:nvSpPr>
        <p:spPr/>
        <p:txBody>
          <a:bodyPr/>
          <a:lstStyle/>
          <a:p>
            <a:pPr>
              <a:spcAft>
                <a:spcPts val="1400"/>
              </a:spcAft>
              <a:defRPr sz="2000">
                <a:solidFill>
                  <a:srgbClr val="212529"/>
                </a:solidFill>
                <a:latin typeface="Calibri"/>
              </a:defRPr>
            </a:pPr>
            <a:r>
              <a:t>• Structure actuelle : Modèle physique consolidé à 3 tables opérationnelles.</a:t>
            </a:r>
          </a:p>
          <a:p>
            <a:pPr>
              <a:spcAft>
                <a:spcPts val="1400"/>
              </a:spcAft>
              <a:defRPr sz="2000">
                <a:solidFill>
                  <a:srgbClr val="212529"/>
                </a:solidFill>
                <a:latin typeface="Calibri"/>
              </a:defRPr>
            </a:pPr>
            <a:r>
              <a:t>• Justification technique : Volonté de maximiser la vitesse d'écriture brute lors de l'ingestion massive.</a:t>
            </a:r>
          </a:p>
          <a:p>
            <a:pPr>
              <a:spcAft>
                <a:spcPts val="1400"/>
              </a:spcAft>
              <a:defRPr sz="2000">
                <a:solidFill>
                  <a:srgbClr val="212529"/>
                </a:solidFill>
                <a:latin typeface="Calibri"/>
              </a:defRPr>
            </a:pPr>
            <a:r>
              <a:t>• Dette technique identifiée : Présence de redondances contrôlées sur les données citoyennes (CIN, Téléphone).</a:t>
            </a:r>
          </a:p>
        </p:txBody>
      </p:sp>
    </p:spTree>
  </p:cSld>
  <p:clrMapOvr>
    <a:masterClrMapping/>
  </p:clrMapOvr>
  <p:transition advTm="7000"/>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